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  <p:sldMasterId id="2147483690" r:id="rId7"/>
  </p:sldMasterIdLst>
  <p:sldIdLst>
    <p:sldId id="258" r:id="rId8"/>
    <p:sldId id="260" r:id="rId9"/>
    <p:sldId id="261" r:id="rId10"/>
    <p:sldId id="259" r:id="rId11"/>
    <p:sldId id="257" r:id="rId12"/>
    <p:sldId id="262" r:id="rId13"/>
    <p:sldId id="263" r:id="rId14"/>
    <p:sldId id="265" r:id="rId15"/>
    <p:sldId id="266" r:id="rId16"/>
    <p:sldId id="268" r:id="rId17"/>
    <p:sldId id="267" r:id="rId18"/>
    <p:sldId id="269" r:id="rId19"/>
    <p:sldId id="264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B7FE6-27D6-4B9B-B5E1-76C43EE22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E14B0F-8825-43C9-80C8-2F28B819A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4B2B8-CFEF-46EE-AC13-49F80DB1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9DBF-6155-46F3-BDC4-3C9436778CFB}" type="datetimeFigureOut">
              <a:rPr lang="en-IN" smtClean="0"/>
              <a:t>27-11-2021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AA432-3788-4D9F-ADE7-109055743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FFA30-7EC2-47AF-AFDF-9D32E433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1E7D-4A19-461A-9AAB-8A425EE5CC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7670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A4544-A1F4-449B-B394-A2C8EFA31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63A03F-F9CE-4964-BCF9-1B776A227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A69E8-7D96-48C3-8121-E443036FB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9DBF-6155-46F3-BDC4-3C9436778CFB}" type="datetimeFigureOut">
              <a:rPr lang="en-IN" smtClean="0"/>
              <a:t>27-11-2021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BCB71-99FD-4266-9DF6-89BE4A4C4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AFF45-3DBD-471D-83A5-3BF590045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1E7D-4A19-461A-9AAB-8A425EE5CC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8887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C18544-6AF2-45AD-9AB4-B9DB98C690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55035D-EA73-44EA-A396-AF6A8790D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88713-007F-4DC1-9F13-F80C4E1E7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9DBF-6155-46F3-BDC4-3C9436778CFB}" type="datetimeFigureOut">
              <a:rPr lang="en-IN" smtClean="0"/>
              <a:t>27-11-2021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A7581-293A-44DF-95CF-836981956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5FAA2-A44F-48A9-BB44-6E177D986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1E7D-4A19-461A-9AAB-8A425EE5CC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2328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1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0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09028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16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33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82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096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56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25AD6-A19C-4DAF-B39A-08CBCA5EE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51349-219C-4B41-ADB0-6C58A5100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CB50F-7873-4160-98AB-DE2E14B94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9DBF-6155-46F3-BDC4-3C9436778CFB}" type="datetimeFigureOut">
              <a:rPr lang="en-IN" smtClean="0"/>
              <a:t>27-11-2021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A571F-45FD-4311-BE8D-6B86A4B06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61EA9-3F8A-49C6-BCDB-E381D9BC5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1E7D-4A19-461A-9AAB-8A425EE5CC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1820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16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89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84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72618-1CC7-42CF-849D-5107BBCAC58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1286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pPr>
              <a:defRPr/>
            </a:pPr>
            <a:fld id="{F4279BEB-8196-47F2-AD9B-ED540780576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181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D47A5B-44EB-41FF-8365-57CADD36DEC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060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98581-D885-4E12-BA74-B57FC5F3CE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6219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3A4EA-04CF-4D86-B94B-3828553A2A6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771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121B2-8938-4CF9-BAAE-93CC956CA6F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58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8066D-9233-4910-A8D4-BF7E8CCD467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0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10705-A9BA-445D-B0A3-9A72EC112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A08C64-C9BC-4583-8ED3-F79B891F3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9CA3B-EAFC-447C-B8E3-A0A9782ED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9DBF-6155-46F3-BDC4-3C9436778CFB}" type="datetimeFigureOut">
              <a:rPr lang="en-IN" smtClean="0"/>
              <a:t>27-11-2021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33135-F201-4299-9973-E72297BFA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5B7EC-7DC6-4E4A-BC88-6A6782D3E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1E7D-4A19-461A-9AAB-8A425EE5CC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46247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598A9-FFCB-4D87-9BE8-6E86BE7098E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22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95557-F852-4B52-A1CC-C58E3B666DF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285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25CAFF-CBE8-4E87-8605-D8628A492E1F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78929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25CAFF-CBE8-4E87-8605-D8628A492E1F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151616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25CAFF-CBE8-4E87-8605-D8628A492E1F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307408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25CAFF-CBE8-4E87-8605-D8628A492E1F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790568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25CAFF-CBE8-4E87-8605-D8628A492E1F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20863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25CAFF-CBE8-4E87-8605-D8628A492E1F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88761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9DC6CF-FB1A-4F86-9199-B17EEB0DDEF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8806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B90F8-3508-4BA1-9D79-0FC5BC25C37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6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3DF41-5F6D-4B8C-9CE6-D59EC64C2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ACB4F-56C9-4D45-A8FD-5F602FD68D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25471-6BA2-499B-B8D7-661EF0521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3ACD5-B973-4C49-BC74-8EA00A06B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9DBF-6155-46F3-BDC4-3C9436778CFB}" type="datetimeFigureOut">
              <a:rPr lang="en-IN" smtClean="0"/>
              <a:t>27-11-2021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54B380-E9DC-4E22-9AF1-5D93D133C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01E05F-F1BA-4ECA-BD7F-9FB2D603D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1E7D-4A19-461A-9AAB-8A425EE5CC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78355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4E7EA-8B48-49FB-A4CF-8C53A651F5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230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1B952-1427-40A5-8CC3-C23CA39434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3224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B5223-F6C9-4FEA-B7BF-9371C1A382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9271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FE199-61B6-4BCA-8D39-B71B3D41B2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153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85121-4C50-40B4-9A23-4EBECA75F5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368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D0FAC-5939-4F17-AC55-552C81F053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4262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C6CF4-C073-4F05-A375-E30624C323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0742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0484B-0583-4423-96A6-001E981411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744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6805A-839B-4DFF-B789-810B5CC80C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32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01E8A-EFDA-416D-B488-F5BEAF06D2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41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94F4F-E77A-4DCF-A607-FC3A9D003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8E174-AF95-4A26-A6A8-D0919C4FF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DA20F3-6F85-4244-ACAD-3F2CEA689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032540-3775-412E-9A19-A50A16636A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9A7B9D-8CA1-44D4-AFF5-C16A94895B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9FE051-E6D2-4097-996F-1AED11EE3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9DBF-6155-46F3-BDC4-3C9436778CFB}" type="datetimeFigureOut">
              <a:rPr lang="en-IN" smtClean="0"/>
              <a:t>27-11-2021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407322-4C2A-4571-AED8-739E99914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56EB5F-CBCF-425D-9872-69CB78E9A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1E7D-4A19-461A-9AAB-8A425EE5CC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8595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172D4-B1F6-4967-A75A-7B1023D616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4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7A923-7ACD-47FC-9422-1CFF8D241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718508-A49D-4BF8-9402-AB9CBE77D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9DBF-6155-46F3-BDC4-3C9436778CFB}" type="datetimeFigureOut">
              <a:rPr lang="en-IN" smtClean="0"/>
              <a:t>27-11-2021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199522-769B-48E7-88CF-55D65F9E5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77F98-FB05-4D10-98AA-3D3906DAE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1E7D-4A19-461A-9AAB-8A425EE5CC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314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E96DD2-E3A1-4541-8CBE-C529D4E84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9DBF-6155-46F3-BDC4-3C9436778CFB}" type="datetimeFigureOut">
              <a:rPr lang="en-IN" smtClean="0"/>
              <a:t>27-11-2021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4ED454-EDFC-424F-BB17-10ECCEABD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E51BA-93BB-4055-B149-AF097CF11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1E7D-4A19-461A-9AAB-8A425EE5CC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89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33FD5-C95C-497A-96A2-9A5E44D47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A019E-FCEA-407F-8E19-02AA1191E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42B358-BCDD-4DDA-B77C-44446CEB0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082F1C-AEB7-4760-9C88-6CF5CA2A6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9DBF-6155-46F3-BDC4-3C9436778CFB}" type="datetimeFigureOut">
              <a:rPr lang="en-IN" smtClean="0"/>
              <a:t>27-11-2021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6A7A7E-EB38-4CD0-8010-B5AADBF1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181B5-A751-4009-B2A9-01FE7A5AE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1E7D-4A19-461A-9AAB-8A425EE5CC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1073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01995-B7AB-4D81-A9DF-C8D71AF5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E80FBF-4820-4BAA-925A-FED3E7416D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FB61A9-1FA9-4468-A980-CDDC40F75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0E3270-FD2E-4430-8831-2E12DAA9F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9DBF-6155-46F3-BDC4-3C9436778CFB}" type="datetimeFigureOut">
              <a:rPr lang="en-IN" smtClean="0"/>
              <a:t>27-11-2021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BA0D4-CEAA-472A-981E-514F1D557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D6940-9F89-4F8F-B488-16DA93E60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1E7D-4A19-461A-9AAB-8A425EE5CC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42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D22AB3-698D-459C-B87A-5066C0BF5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6A713-81EB-4BB2-A3BF-35BE274FD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9F1E3-EB31-4D6A-B3D5-37DEFA1D13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29DBF-6155-46F3-BDC4-3C9436778CFB}" type="datetimeFigureOut">
              <a:rPr lang="en-IN" smtClean="0"/>
              <a:t>27-11-2021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4FFE9-1846-46F0-A3CF-17FB822169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ECF6E-E418-4BE0-94D5-4C0DB65A6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D1E7D-4A19-461A-9AAB-8A425EE5CC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132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0090293-AB6E-4748-BB92-C84A0BE4B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5042C77-10A8-43C3-845A-F8AC84D423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3808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5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51A734-8A9F-420A-B983-2D956182870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41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0.sv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CL PPT-28-10-2021-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57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304800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SUPERCRETE ADVANTAGES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838196"/>
          <a:ext cx="8229600" cy="6185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852">
                <a:tc>
                  <a:txBody>
                    <a:bodyPr/>
                    <a:lstStyle/>
                    <a:p>
                      <a:r>
                        <a:rPr lang="en-IN" dirty="0" smtClean="0"/>
                        <a:t>CEMENT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CONCRETE 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566">
                <a:tc>
                  <a:txBody>
                    <a:bodyPr/>
                    <a:lstStyle/>
                    <a:p>
                      <a:r>
                        <a:rPr lang="en-IN" dirty="0" smtClean="0"/>
                        <a:t>High rate of compressive strength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High load carrying capacity . </a:t>
                      </a:r>
                    </a:p>
                    <a:p>
                      <a:r>
                        <a:rPr lang="en-IN" dirty="0" smtClean="0"/>
                        <a:t>Faster removal of formwork 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566">
                <a:tc>
                  <a:txBody>
                    <a:bodyPr/>
                    <a:lstStyle/>
                    <a:p>
                      <a:r>
                        <a:rPr lang="en-IN" dirty="0" smtClean="0"/>
                        <a:t>Adequate fineness and addition of </a:t>
                      </a:r>
                      <a:r>
                        <a:rPr lang="en-IN" dirty="0" err="1" smtClean="0"/>
                        <a:t>Pozzolanic</a:t>
                      </a:r>
                      <a:r>
                        <a:rPr lang="en-IN" dirty="0" smtClean="0"/>
                        <a:t> material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Better Workability 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852">
                <a:tc>
                  <a:txBody>
                    <a:bodyPr/>
                    <a:lstStyle/>
                    <a:p>
                      <a:r>
                        <a:rPr lang="en-IN" dirty="0" smtClean="0"/>
                        <a:t>Low heat of Hydration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Crack Resistant  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0566">
                <a:tc>
                  <a:txBody>
                    <a:bodyPr/>
                    <a:lstStyle/>
                    <a:p>
                      <a:r>
                        <a:rPr lang="en-IN" dirty="0" smtClean="0"/>
                        <a:t>Addition of </a:t>
                      </a:r>
                      <a:r>
                        <a:rPr lang="en-IN" dirty="0" err="1" smtClean="0"/>
                        <a:t>Pozzolanic</a:t>
                      </a:r>
                      <a:r>
                        <a:rPr lang="en-IN" dirty="0" smtClean="0"/>
                        <a:t> Material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High Ultimate Strength </a:t>
                      </a:r>
                    </a:p>
                    <a:p>
                      <a:r>
                        <a:rPr lang="en-IN" dirty="0" smtClean="0"/>
                        <a:t> Low efflorescence </a:t>
                      </a:r>
                    </a:p>
                    <a:p>
                      <a:r>
                        <a:rPr lang="en-IN" smtClean="0"/>
                        <a:t>Impermeable concrete 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852">
                <a:tc>
                  <a:txBody>
                    <a:bodyPr/>
                    <a:lstStyle/>
                    <a:p>
                      <a:r>
                        <a:rPr lang="en-IN" dirty="0" smtClean="0"/>
                        <a:t>Controlled Particle size distribution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Better compatibility with admixtures for longer slump retention time 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852">
                <a:tc>
                  <a:txBody>
                    <a:bodyPr/>
                    <a:lstStyle/>
                    <a:p>
                      <a:r>
                        <a:rPr lang="en-IN" dirty="0" smtClean="0"/>
                        <a:t>Balanced Chemical composition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Better resistance to sulphate and chloride attack  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852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50566">
                <a:tc gridSpan="2">
                  <a:txBody>
                    <a:bodyPr/>
                    <a:lstStyle/>
                    <a:p>
                      <a:r>
                        <a:rPr lang="en-IN" dirty="0" smtClean="0"/>
                        <a:t>ENHANCED DURABILITY IN CONCRETE  + HIGH COMPRESSIVE STRENGTH   = TOTAL QUALITY CEMENT  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852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19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4BD3F2-15ED-441E-8291-A9D636E450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1943100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58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743" y="152400"/>
            <a:ext cx="10018713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Ramco Super Plaster benefit the users 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819400" y="1143001"/>
          <a:ext cx="8000999" cy="5486400"/>
        </p:xfrm>
        <a:graphic>
          <a:graphicData uri="http://schemas.openxmlformats.org/drawingml/2006/table">
            <a:tbl>
              <a:tblPr firstRow="1" bandRow="1"/>
              <a:tblGrid>
                <a:gridCol w="1295400">
                  <a:extLst>
                    <a:ext uri="{9D8B030D-6E8A-4147-A177-3AD203B41FA5}">
                      <a16:colId xmlns:a16="http://schemas.microsoft.com/office/drawing/2014/main" val="371736871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98403133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4119530411"/>
                    </a:ext>
                  </a:extLst>
                </a:gridCol>
                <a:gridCol w="2133599">
                  <a:extLst>
                    <a:ext uri="{9D8B030D-6E8A-4147-A177-3AD203B41FA5}">
                      <a16:colId xmlns:a16="http://schemas.microsoft.com/office/drawing/2014/main" val="72140768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S.No.</a:t>
                      </a:r>
                    </a:p>
                  </a:txBody>
                  <a:tcPr marL="8011" marR="8011" marT="80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Parameters</a:t>
                      </a:r>
                    </a:p>
                  </a:txBody>
                  <a:tcPr marL="8011" marR="8011" marT="80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Ramco Super Plaster ( Indicative value) </a:t>
                      </a:r>
                    </a:p>
                  </a:txBody>
                  <a:tcPr marL="8011" marR="8011" marT="80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Benefit to the user </a:t>
                      </a:r>
                    </a:p>
                  </a:txBody>
                  <a:tcPr marL="8011" marR="8011" marT="80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784944"/>
                  </a:ext>
                </a:extLst>
              </a:tr>
              <a:tr h="7385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011" marR="8011" marT="80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 Content ( %) </a:t>
                      </a:r>
                    </a:p>
                  </a:txBody>
                  <a:tcPr marL="72097" marR="8011" marT="80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</a:t>
                      </a:r>
                    </a:p>
                  </a:txBody>
                  <a:tcPr marL="8011" marR="8011" marT="80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Workability and cohesiveness  </a:t>
                      </a:r>
                    </a:p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Crack resistant </a:t>
                      </a:r>
                    </a:p>
                  </a:txBody>
                  <a:tcPr marL="8011" marR="8011" marT="80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781680"/>
                  </a:ext>
                </a:extLst>
              </a:tr>
              <a:tr h="5881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011" marR="8011" marT="80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Retentivity ( %) </a:t>
                      </a:r>
                    </a:p>
                  </a:txBody>
                  <a:tcPr marL="72097" marR="8011" marT="80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8011" marR="8011" marT="80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1" marR="8011" marT="80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243802"/>
                  </a:ext>
                </a:extLst>
              </a:tr>
              <a:tr h="6701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011" marR="8011" marT="80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Pull out strength  7 days ( N/mm2) </a:t>
                      </a:r>
                    </a:p>
                  </a:txBody>
                  <a:tcPr marL="72097" marR="8011" marT="80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8011" marR="8011" marT="80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Better adhesion strength </a:t>
                      </a:r>
                    </a:p>
                  </a:txBody>
                  <a:tcPr marL="8011" marR="8011" marT="80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601617"/>
                  </a:ext>
                </a:extLst>
              </a:tr>
              <a:tr h="7659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011" marR="8011" marT="80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Pull out strength 28 days ( N/mm2) </a:t>
                      </a:r>
                    </a:p>
                  </a:txBody>
                  <a:tcPr marL="72097" marR="8011" marT="80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8011" marR="8011" marT="80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Better long term adhesion strength </a:t>
                      </a:r>
                    </a:p>
                  </a:txBody>
                  <a:tcPr marL="8011" marR="8011" marT="80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543074"/>
                  </a:ext>
                </a:extLst>
              </a:tr>
              <a:tr h="8616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011" marR="8011" marT="80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Flow as per Flow table test (mm) </a:t>
                      </a:r>
                    </a:p>
                  </a:txBody>
                  <a:tcPr marL="72097" marR="8011" marT="80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</a:p>
                  </a:txBody>
                  <a:tcPr marL="8011" marR="8011" marT="80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Higher workability </a:t>
                      </a:r>
                    </a:p>
                  </a:txBody>
                  <a:tcPr marL="8011" marR="8011" marT="80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739833"/>
                  </a:ext>
                </a:extLst>
              </a:tr>
              <a:tr h="6428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011" marR="8011" marT="80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Bulk Density ( g/litre ) </a:t>
                      </a:r>
                    </a:p>
                  </a:txBody>
                  <a:tcPr marL="72097" marR="8011" marT="80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</a:t>
                      </a:r>
                    </a:p>
                  </a:txBody>
                  <a:tcPr marL="8011" marR="8011" marT="80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Higher volume </a:t>
                      </a:r>
                    </a:p>
                  </a:txBody>
                  <a:tcPr marL="8011" marR="8011" marT="80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309687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0"/>
            <a:ext cx="865707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2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C3C7F5B-80F7-468F-A89A-70C0AA4DC017}"/>
              </a:ext>
            </a:extLst>
          </p:cNvPr>
          <p:cNvGrpSpPr/>
          <p:nvPr/>
        </p:nvGrpSpPr>
        <p:grpSpPr>
          <a:xfrm>
            <a:off x="2799556" y="2476500"/>
            <a:ext cx="6592888" cy="1905000"/>
            <a:chOff x="3059906" y="2476500"/>
            <a:chExt cx="6592888" cy="190500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8E54D45C-19F5-421D-AF70-92077FF92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059906" y="2476500"/>
              <a:ext cx="2024063" cy="1905000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8BA05C9D-C3E9-436A-9AF5-6A5FCED69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7628731" y="2476500"/>
              <a:ext cx="2024063" cy="1905000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A94C8157-0F7E-46C0-8481-6BF0538F4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5344319" y="2476500"/>
              <a:ext cx="2024063" cy="190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52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thanks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71801"/>
            <a:ext cx="32194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1" y="1066800"/>
            <a:ext cx="396239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971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0" y="381001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000000"/>
                </a:solidFill>
                <a:latin typeface="Arial"/>
              </a:rPr>
              <a:t>EMAIL  </a:t>
            </a:r>
          </a:p>
          <a:p>
            <a:r>
              <a:rPr lang="en-IN" dirty="0">
                <a:solidFill>
                  <a:srgbClr val="000000"/>
                </a:solidFill>
                <a:latin typeface="Arial"/>
              </a:rPr>
              <a:t>akp@ramcocements.co.in </a:t>
            </a:r>
          </a:p>
        </p:txBody>
      </p:sp>
    </p:spTree>
    <p:extLst>
      <p:ext uri="{BB962C8B-B14F-4D97-AF65-F5344CB8AC3E}">
        <p14:creationId xmlns:p14="http://schemas.microsoft.com/office/powerpoint/2010/main" val="179959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ree, sign&#10;&#10;Description automatically generated">
            <a:extLst>
              <a:ext uri="{FF2B5EF4-FFF2-40B4-BE49-F238E27FC236}">
                <a16:creationId xmlns:a16="http://schemas.microsoft.com/office/drawing/2014/main" id="{551E4CCC-7EC1-4A3B-A653-4F66D19ED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87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ceiling, wall, kitchen&#10;&#10;Description automatically generated">
            <a:extLst>
              <a:ext uri="{FF2B5EF4-FFF2-40B4-BE49-F238E27FC236}">
                <a16:creationId xmlns:a16="http://schemas.microsoft.com/office/drawing/2014/main" id="{E0E3D702-D57E-46C3-85E1-E8847948E7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0" b="10088"/>
          <a:stretch/>
        </p:blipFill>
        <p:spPr>
          <a:xfrm>
            <a:off x="6246254" y="3378370"/>
            <a:ext cx="5799785" cy="33572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8" b="10499"/>
          <a:stretch/>
        </p:blipFill>
        <p:spPr>
          <a:xfrm>
            <a:off x="180304" y="204600"/>
            <a:ext cx="6065950" cy="363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hard hat and standing next to a yellow truck&#10;&#10;Description automatically generated with medium confidence">
            <a:extLst>
              <a:ext uri="{FF2B5EF4-FFF2-40B4-BE49-F238E27FC236}">
                <a16:creationId xmlns:a16="http://schemas.microsoft.com/office/drawing/2014/main" id="{7BE2E483-5F81-4969-955C-0EDFE6ABC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08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FA3536-88CE-4881-8595-4DB423DE25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9996" r="5614" b="31208"/>
          <a:stretch/>
        </p:blipFill>
        <p:spPr>
          <a:xfrm>
            <a:off x="4093335" y="2572554"/>
            <a:ext cx="4005331" cy="132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56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17B3492-80A8-43A8-9B2F-88F38CB18C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564" y="0"/>
            <a:ext cx="5012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8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5F2C3E-474C-4DCA-BE17-2ECB166EDD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67"/>
          <a:stretch/>
        </p:blipFill>
        <p:spPr>
          <a:xfrm>
            <a:off x="3971541" y="2447069"/>
            <a:ext cx="4248919" cy="141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8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AF187D-4C9B-4AEE-B34A-F50A8683A8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" t="3391" r="3007" b="4687"/>
          <a:stretch/>
        </p:blipFill>
        <p:spPr>
          <a:xfrm>
            <a:off x="4089400" y="2057399"/>
            <a:ext cx="3962400" cy="270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3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07C563-9F48-43AA-A036-7E9ACCA12D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" t="14047" r="3047" b="14606"/>
          <a:stretch/>
        </p:blipFill>
        <p:spPr>
          <a:xfrm>
            <a:off x="3898900" y="2209801"/>
            <a:ext cx="44069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8558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1A47A206657040B4B369E1D566344B" ma:contentTypeVersion="2" ma:contentTypeDescription="Create a new document." ma:contentTypeScope="" ma:versionID="5d14fca3a44396891bb34195640a0275">
  <xsd:schema xmlns:xsd="http://www.w3.org/2001/XMLSchema" xmlns:xs="http://www.w3.org/2001/XMLSchema" xmlns:p="http://schemas.microsoft.com/office/2006/metadata/properties" xmlns:ns3="3129424c-9d62-4349-84fa-d4c6523dfedd" targetNamespace="http://schemas.microsoft.com/office/2006/metadata/properties" ma:root="true" ma:fieldsID="3c9265dc34e3ac28dec4f24dbab3fd8c" ns3:_="">
    <xsd:import namespace="3129424c-9d62-4349-84fa-d4c6523dfed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29424c-9d62-4349-84fa-d4c6523dfe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2E44AF-A7F6-4B8A-8708-B9EF59EABE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29424c-9d62-4349-84fa-d4c6523dfe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54D5EC-BD3E-4FB1-91E8-9A110980AAE0}">
  <ds:schemaRefs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3129424c-9d62-4349-84fa-d4c6523dfedd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F440687-9D06-4634-9EA8-FBE103A6B2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172</Words>
  <Application>Microsoft Office PowerPoint</Application>
  <PresentationFormat>Widescreen</PresentationFormat>
  <Paragraphs>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Corbel</vt:lpstr>
      <vt:lpstr>Courier New</vt:lpstr>
      <vt:lpstr>Palatino Linotype</vt:lpstr>
      <vt:lpstr>Office Theme</vt:lpstr>
      <vt:lpstr>Executive</vt:lpstr>
      <vt:lpstr>Parallax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SUPERCRETE ADVANTAGES </vt:lpstr>
      <vt:lpstr>PowerPoint Presentation</vt:lpstr>
      <vt:lpstr>How does Ramco Super Plaster benefit the users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Brandidea Granular Analytics Platfrom</dc:creator>
  <cp:lastModifiedBy>Anil Kumar Pillai ( GM - Technical Services )</cp:lastModifiedBy>
  <cp:revision>6</cp:revision>
  <dcterms:created xsi:type="dcterms:W3CDTF">2021-11-18T12:16:39Z</dcterms:created>
  <dcterms:modified xsi:type="dcterms:W3CDTF">2021-11-27T16:35:38Z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0x0101004D1A47A206657040B4B369E1D566344B</vt:lpwstr>
  </property>
</Properties>
</file>